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1" r:id="rId7"/>
    <p:sldId id="268" r:id="rId8"/>
    <p:sldId id="267" r:id="rId9"/>
    <p:sldId id="262" r:id="rId10"/>
    <p:sldId id="266" r:id="rId11"/>
    <p:sldId id="265" r:id="rId12"/>
  </p:sldIdLst>
  <p:sldSz cx="18288000" cy="10287000"/>
  <p:notesSz cx="6858000" cy="9144000"/>
  <p:embeddedFontLs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uce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1236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CA1B2-5D85-4D58-BADC-99CF09F06F73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027D6-1116-4A03-9EDD-160A0DF554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6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027D6-1116-4A03-9EDD-160A0DF554B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814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hyperlink" Target="https://www.gartner.com/doc/reprints?id=1-2LGE96J2&amp;ct=250715&amp;st=s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ebp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44" r="-19144" b="-3077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flipV="1">
            <a:off x="16858851" y="8857851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0" y="400449"/>
                </a:moveTo>
                <a:lnTo>
                  <a:pt x="400449" y="400449"/>
                </a:lnTo>
                <a:lnTo>
                  <a:pt x="400449" y="0"/>
                </a:lnTo>
                <a:lnTo>
                  <a:pt x="0" y="0"/>
                </a:lnTo>
                <a:lnTo>
                  <a:pt x="0" y="40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69EF6-52B6-06AF-957B-9FFCBD717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96" y="1165203"/>
            <a:ext cx="14145055" cy="7956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3F5112-1CC2-5FE7-2FEC-B56AF29E72AC}"/>
              </a:ext>
            </a:extLst>
          </p:cNvPr>
          <p:cNvSpPr txBox="1"/>
          <p:nvPr/>
        </p:nvSpPr>
        <p:spPr>
          <a:xfrm>
            <a:off x="1905000" y="1943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2"/>
                </a:solidFill>
              </a:rPr>
              <a:t>END POINT SECURITY</a:t>
            </a:r>
            <a:endParaRPr lang="en-IN" sz="48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875E7-3C51-0F88-BA1C-B78AEDAD018F}"/>
              </a:ext>
            </a:extLst>
          </p:cNvPr>
          <p:cNvSpPr txBox="1"/>
          <p:nvPr/>
        </p:nvSpPr>
        <p:spPr>
          <a:xfrm>
            <a:off x="13822514" y="853468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RAHUL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SECURITY ANALYST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875A5-3969-20C8-274C-A9DA6C88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D72125D-B3A0-7375-418B-B9B42C17150D}"/>
              </a:ext>
            </a:extLst>
          </p:cNvPr>
          <p:cNvSpPr/>
          <p:nvPr/>
        </p:nvSpPr>
        <p:spPr>
          <a:xfrm>
            <a:off x="-2346501" y="-1799889"/>
            <a:ext cx="5084416" cy="5962535"/>
          </a:xfrm>
          <a:custGeom>
            <a:avLst/>
            <a:gdLst/>
            <a:ahLst/>
            <a:cxnLst/>
            <a:rect l="l" t="t" r="r" b="b"/>
            <a:pathLst>
              <a:path w="5084416" h="5962535">
                <a:moveTo>
                  <a:pt x="0" y="0"/>
                </a:moveTo>
                <a:lnTo>
                  <a:pt x="5084417" y="0"/>
                </a:lnTo>
                <a:lnTo>
                  <a:pt x="5084417" y="5962535"/>
                </a:lnTo>
                <a:lnTo>
                  <a:pt x="0" y="5962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3B5A72A-BA0C-836C-1C23-2551D8245B8F}"/>
              </a:ext>
            </a:extLst>
          </p:cNvPr>
          <p:cNvSpPr/>
          <p:nvPr/>
        </p:nvSpPr>
        <p:spPr>
          <a:xfrm flipV="1">
            <a:off x="16858851" y="8857851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0" y="400449"/>
                </a:moveTo>
                <a:lnTo>
                  <a:pt x="400449" y="400449"/>
                </a:lnTo>
                <a:lnTo>
                  <a:pt x="400449" y="0"/>
                </a:lnTo>
                <a:lnTo>
                  <a:pt x="0" y="0"/>
                </a:lnTo>
                <a:lnTo>
                  <a:pt x="0" y="400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ABFF900-B66B-D200-9D53-5089F6E83BF8}"/>
              </a:ext>
            </a:extLst>
          </p:cNvPr>
          <p:cNvGrpSpPr/>
          <p:nvPr/>
        </p:nvGrpSpPr>
        <p:grpSpPr>
          <a:xfrm>
            <a:off x="17106622" y="1028700"/>
            <a:ext cx="152678" cy="152678"/>
            <a:chOff x="0" y="0"/>
            <a:chExt cx="40212" cy="4021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CBB90EA-A733-EC62-0079-39BF19957266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7C52C21-3E20-2D1E-C64C-47D4ED1A7CBE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EAC36EC-EB8B-959A-51CC-E09D396402B4}"/>
              </a:ext>
            </a:extLst>
          </p:cNvPr>
          <p:cNvGrpSpPr/>
          <p:nvPr/>
        </p:nvGrpSpPr>
        <p:grpSpPr>
          <a:xfrm>
            <a:off x="16846912" y="1028700"/>
            <a:ext cx="152678" cy="152678"/>
            <a:chOff x="0" y="0"/>
            <a:chExt cx="40212" cy="4021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DD0BD5C-3E85-D97B-32A1-9C4405F7BBA6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1E7D86E-131B-A348-CA44-FDAF7988E56D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2E13443-948C-E1BE-4D5A-A8A6968109DE}"/>
              </a:ext>
            </a:extLst>
          </p:cNvPr>
          <p:cNvGrpSpPr/>
          <p:nvPr/>
        </p:nvGrpSpPr>
        <p:grpSpPr>
          <a:xfrm>
            <a:off x="16584898" y="1028700"/>
            <a:ext cx="152678" cy="152678"/>
            <a:chOff x="0" y="0"/>
            <a:chExt cx="40212" cy="40212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2BE66CC-965F-CB08-4D4B-7CFA962FE531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A2E222E-DC87-BB5A-075F-85411E612F52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2512D12-17D9-69C7-7592-5BC6B54D4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00125"/>
            <a:ext cx="9601200" cy="8953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864615-7E5C-9810-5979-B462229B33C3}"/>
              </a:ext>
            </a:extLst>
          </p:cNvPr>
          <p:cNvSpPr txBox="1"/>
          <p:nvPr/>
        </p:nvSpPr>
        <p:spPr>
          <a:xfrm>
            <a:off x="10439400" y="2071130"/>
            <a:ext cx="7093430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GB" sz="24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Magic Quadrant – What Gartner Evaluates ?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Gartner publishes the 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Magic Quadrant for Endpoint Protection Platforms (EPP)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— evaluating vendors by two axes:</a:t>
            </a:r>
          </a:p>
          <a:p>
            <a:pPr marL="7429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Ability to Execute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7429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Completeness of Vision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Vendors are classified into four quadrants: 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Leaders, Challengers, Visionaries,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and 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Niche Players.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The Magic Quadrant serves as a go-to reference for organizations selecting endpoint security solutions.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Link :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Gartner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BE6D7-2784-34AD-E31C-93D1AFA527B4}"/>
              </a:ext>
            </a:extLst>
          </p:cNvPr>
          <p:cNvSpPr txBox="1"/>
          <p:nvPr/>
        </p:nvSpPr>
        <p:spPr>
          <a:xfrm>
            <a:off x="3922232" y="292239"/>
            <a:ext cx="1173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4000" dirty="0">
                <a:solidFill>
                  <a:schemeClr val="bg1"/>
                </a:solidFill>
              </a:rPr>
              <a:t>Magic Quadrant for Endpoint Protection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57313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00078" y="3402724"/>
            <a:ext cx="10287844" cy="221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44"/>
              </a:lnSpc>
            </a:pPr>
            <a:r>
              <a:rPr lang="en-US" sz="16196" spc="-102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7090394" y="5601223"/>
            <a:ext cx="410721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50423" y="1028700"/>
            <a:ext cx="152678" cy="152678"/>
            <a:chOff x="0" y="0"/>
            <a:chExt cx="40212" cy="402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0714" y="1028700"/>
            <a:ext cx="152678" cy="152678"/>
            <a:chOff x="0" y="0"/>
            <a:chExt cx="40212" cy="40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152678" cy="152678"/>
            <a:chOff x="0" y="0"/>
            <a:chExt cx="40212" cy="402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858851" y="1028700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0" y="0"/>
                </a:moveTo>
                <a:lnTo>
                  <a:pt x="400449" y="0"/>
                </a:lnTo>
                <a:lnTo>
                  <a:pt x="400449" y="400449"/>
                </a:lnTo>
                <a:lnTo>
                  <a:pt x="0" y="400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6858851" y="8857851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0" y="400449"/>
                </a:moveTo>
                <a:lnTo>
                  <a:pt x="400449" y="400449"/>
                </a:lnTo>
                <a:lnTo>
                  <a:pt x="400449" y="0"/>
                </a:lnTo>
                <a:lnTo>
                  <a:pt x="0" y="0"/>
                </a:lnTo>
                <a:lnTo>
                  <a:pt x="0" y="40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324100"/>
            <a:ext cx="10172700" cy="7010399"/>
            <a:chOff x="0" y="0"/>
            <a:chExt cx="2402125" cy="11308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2125" cy="1130845"/>
            </a:xfrm>
            <a:custGeom>
              <a:avLst/>
              <a:gdLst/>
              <a:ahLst/>
              <a:cxnLst/>
              <a:rect l="l" t="t" r="r" b="b"/>
              <a:pathLst>
                <a:path w="2402125" h="1130845">
                  <a:moveTo>
                    <a:pt x="18675" y="0"/>
                  </a:moveTo>
                  <a:lnTo>
                    <a:pt x="2383450" y="0"/>
                  </a:lnTo>
                  <a:cubicBezTo>
                    <a:pt x="2388403" y="0"/>
                    <a:pt x="2393153" y="1967"/>
                    <a:pt x="2396655" y="5470"/>
                  </a:cubicBezTo>
                  <a:cubicBezTo>
                    <a:pt x="2400157" y="8972"/>
                    <a:pt x="2402125" y="13722"/>
                    <a:pt x="2402125" y="18675"/>
                  </a:cubicBezTo>
                  <a:lnTo>
                    <a:pt x="2402125" y="1112170"/>
                  </a:lnTo>
                  <a:cubicBezTo>
                    <a:pt x="2402125" y="1122484"/>
                    <a:pt x="2393764" y="1130845"/>
                    <a:pt x="2383450" y="1130845"/>
                  </a:cubicBezTo>
                  <a:lnTo>
                    <a:pt x="18675" y="1130845"/>
                  </a:lnTo>
                  <a:cubicBezTo>
                    <a:pt x="13722" y="1130845"/>
                    <a:pt x="8972" y="1128878"/>
                    <a:pt x="5470" y="1125375"/>
                  </a:cubicBezTo>
                  <a:cubicBezTo>
                    <a:pt x="1967" y="1121873"/>
                    <a:pt x="0" y="1117123"/>
                    <a:pt x="0" y="1112170"/>
                  </a:cubicBezTo>
                  <a:lnTo>
                    <a:pt x="0" y="18675"/>
                  </a:lnTo>
                  <a:cubicBezTo>
                    <a:pt x="0" y="13722"/>
                    <a:pt x="1967" y="8972"/>
                    <a:pt x="5470" y="5470"/>
                  </a:cubicBezTo>
                  <a:cubicBezTo>
                    <a:pt x="8972" y="1967"/>
                    <a:pt x="13722" y="0"/>
                    <a:pt x="186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78787">
                    <a:alpha val="100000"/>
                  </a:srgbClr>
                </a:gs>
                <a:gs pos="33333">
                  <a:srgbClr val="6A6A6A">
                    <a:alpha val="100000"/>
                  </a:srgbClr>
                </a:gs>
                <a:gs pos="66667">
                  <a:srgbClr val="434343">
                    <a:alpha val="100000"/>
                  </a:srgbClr>
                </a:gs>
                <a:gs pos="100000">
                  <a:srgbClr val="18181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2402125" cy="108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13918" y="8381037"/>
            <a:ext cx="152678" cy="152678"/>
            <a:chOff x="0" y="0"/>
            <a:chExt cx="40212" cy="402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54208" y="8381037"/>
            <a:ext cx="152678" cy="152678"/>
            <a:chOff x="0" y="0"/>
            <a:chExt cx="40212" cy="402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92194" y="8381037"/>
            <a:ext cx="152678" cy="152678"/>
            <a:chOff x="0" y="0"/>
            <a:chExt cx="40212" cy="402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192000" y="2318657"/>
            <a:ext cx="5688039" cy="6670408"/>
          </a:xfrm>
          <a:custGeom>
            <a:avLst/>
            <a:gdLst/>
            <a:ahLst/>
            <a:cxnLst/>
            <a:rect l="l" t="t" r="r" b="b"/>
            <a:pathLst>
              <a:path w="5688039" h="6670408">
                <a:moveTo>
                  <a:pt x="0" y="0"/>
                </a:moveTo>
                <a:lnTo>
                  <a:pt x="5688039" y="0"/>
                </a:lnTo>
                <a:lnTo>
                  <a:pt x="5688039" y="6670408"/>
                </a:lnTo>
                <a:lnTo>
                  <a:pt x="0" y="6670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8600" y="749476"/>
            <a:ext cx="16954500" cy="1255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22"/>
              </a:lnSpc>
            </a:pPr>
            <a:r>
              <a:rPr lang="en-US" sz="8000" spc="-64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What is Endpoint security..?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1622" y="2781300"/>
            <a:ext cx="9511178" cy="196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GB" sz="2199" b="1" dirty="0">
                <a:latin typeface="Open Sans"/>
                <a:ea typeface="Open Sans"/>
                <a:cs typeface="Open Sans"/>
                <a:sym typeface="Open Sans"/>
              </a:rPr>
              <a:t>Endpoint: </a:t>
            </a:r>
            <a:br>
              <a:rPr lang="en-GB" sz="21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 endpoint is any device that connects to a network — examples include: laptops, desktops, mobile phones, servers, or IoT devices. These act as entry and exit points for communication and data exchange between users and the organization’s network.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6B959-E9E9-B228-707E-87B9360D516A}"/>
              </a:ext>
            </a:extLst>
          </p:cNvPr>
          <p:cNvSpPr txBox="1"/>
          <p:nvPr/>
        </p:nvSpPr>
        <p:spPr>
          <a:xfrm>
            <a:off x="1371600" y="4967349"/>
            <a:ext cx="9335276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/>
              <a:t>Security:</a:t>
            </a:r>
            <a:br>
              <a:rPr lang="en-GB" dirty="0"/>
            </a:b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refers to the protection of systems, networks, and data from unauthorized access etc. The goal is to maintain confidentiality, integrity, and availability (CIA) of information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sz="2200" dirty="0"/>
            </a:br>
            <a:r>
              <a:rPr lang="en-GB" sz="2200" b="1" dirty="0"/>
              <a:t>Endpoint security:</a:t>
            </a:r>
            <a:br>
              <a:rPr lang="en-GB" dirty="0"/>
            </a:br>
            <a:r>
              <a:rPr lang="en-GB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Endpoint Security combines both — it focuses on protecting endpoints (devices) using various security control .It ensures that every device connected to the organization’s network is monitored, protected, and compliant with security policies.</a:t>
            </a:r>
            <a:endParaRPr lang="en-IN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BF08C6B-BB82-F7F1-E089-0A932DCA43FC}"/>
              </a:ext>
            </a:extLst>
          </p:cNvPr>
          <p:cNvSpPr/>
          <p:nvPr/>
        </p:nvSpPr>
        <p:spPr>
          <a:xfrm>
            <a:off x="4648200" y="4838700"/>
            <a:ext cx="412387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1719E0-C970-A96D-EAC8-D10DB878A341}"/>
              </a:ext>
            </a:extLst>
          </p:cNvPr>
          <p:cNvSpPr/>
          <p:nvPr/>
        </p:nvSpPr>
        <p:spPr>
          <a:xfrm>
            <a:off x="4648200" y="4838700"/>
            <a:ext cx="457200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858851" y="1028700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0" y="0"/>
                </a:moveTo>
                <a:lnTo>
                  <a:pt x="400449" y="0"/>
                </a:lnTo>
                <a:lnTo>
                  <a:pt x="400449" y="400449"/>
                </a:lnTo>
                <a:lnTo>
                  <a:pt x="0" y="400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550423" y="1028700"/>
            <a:ext cx="152678" cy="152678"/>
            <a:chOff x="0" y="0"/>
            <a:chExt cx="40212" cy="4021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90714" y="1028700"/>
            <a:ext cx="152678" cy="152678"/>
            <a:chOff x="0" y="0"/>
            <a:chExt cx="40212" cy="4021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28700" y="1028700"/>
            <a:ext cx="152678" cy="152678"/>
            <a:chOff x="0" y="0"/>
            <a:chExt cx="40212" cy="4021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C9C4F743-DFD6-9D1D-CD30-FC97CD6F0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8236"/>
          <a:stretch>
            <a:fillRect/>
          </a:stretch>
        </p:blipFill>
        <p:spPr>
          <a:xfrm>
            <a:off x="1703441" y="2705099"/>
            <a:ext cx="14908159" cy="667025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B60011D-6A95-198F-68C6-7B0A79D480BA}"/>
              </a:ext>
            </a:extLst>
          </p:cNvPr>
          <p:cNvSpPr txBox="1"/>
          <p:nvPr/>
        </p:nvSpPr>
        <p:spPr>
          <a:xfrm>
            <a:off x="3468676" y="4834812"/>
            <a:ext cx="412387" cy="2923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AV</a:t>
            </a:r>
            <a:endParaRPr lang="en-IN" sz="13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610FF1-016B-C1C4-2C4F-F80847E8E1D2}"/>
              </a:ext>
            </a:extLst>
          </p:cNvPr>
          <p:cNvSpPr txBox="1"/>
          <p:nvPr/>
        </p:nvSpPr>
        <p:spPr>
          <a:xfrm>
            <a:off x="6155773" y="4834812"/>
            <a:ext cx="636837" cy="2923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NGAV</a:t>
            </a:r>
            <a:endParaRPr lang="en-IN" sz="13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197206-9344-9ECA-C1B0-995A0286FE26}"/>
              </a:ext>
            </a:extLst>
          </p:cNvPr>
          <p:cNvSpPr txBox="1"/>
          <p:nvPr/>
        </p:nvSpPr>
        <p:spPr>
          <a:xfrm>
            <a:off x="9014826" y="4854221"/>
            <a:ext cx="636837" cy="2923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ESS</a:t>
            </a:r>
            <a:endParaRPr lang="en-IN" sz="13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9443F9-764E-C3B2-B386-AF42010AED3F}"/>
              </a:ext>
            </a:extLst>
          </p:cNvPr>
          <p:cNvSpPr txBox="1"/>
          <p:nvPr/>
        </p:nvSpPr>
        <p:spPr>
          <a:xfrm>
            <a:off x="11783577" y="4834812"/>
            <a:ext cx="636837" cy="2923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EDR</a:t>
            </a:r>
            <a:endParaRPr lang="en-IN" sz="13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543CCB-499D-B4FF-0183-EF4E97AD57DF}"/>
              </a:ext>
            </a:extLst>
          </p:cNvPr>
          <p:cNvSpPr txBox="1"/>
          <p:nvPr/>
        </p:nvSpPr>
        <p:spPr>
          <a:xfrm>
            <a:off x="14609973" y="4856524"/>
            <a:ext cx="636837" cy="2923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300" b="1" dirty="0"/>
              <a:t>XDR</a:t>
            </a:r>
            <a:endParaRPr lang="en-IN" sz="13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701BB3D-C1A2-C482-D986-E8F78A764315}"/>
              </a:ext>
            </a:extLst>
          </p:cNvPr>
          <p:cNvSpPr/>
          <p:nvPr/>
        </p:nvSpPr>
        <p:spPr>
          <a:xfrm>
            <a:off x="2298954" y="5295184"/>
            <a:ext cx="2698387" cy="2438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1400" b="1" dirty="0"/>
            </a:br>
            <a:br>
              <a:rPr lang="en-GB" sz="1400" b="1" dirty="0"/>
            </a:br>
            <a:r>
              <a:rPr lang="en-GB" b="1" dirty="0">
                <a:latin typeface="Montserrat" panose="00000500000000000000" pitchFamily="2" charset="0"/>
              </a:rPr>
              <a:t>Antivirus software protects leveraging a DB of know signatures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4785A9-0A1E-D23C-55E5-A2AE6C3BB400}"/>
              </a:ext>
            </a:extLst>
          </p:cNvPr>
          <p:cNvSpPr txBox="1"/>
          <p:nvPr/>
        </p:nvSpPr>
        <p:spPr>
          <a:xfrm>
            <a:off x="2445133" y="5868068"/>
            <a:ext cx="24689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sz="1400" b="1" dirty="0"/>
            </a:br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Antivirus software protects leveraging of know signatures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868D13-59AD-B5EF-18FB-0F6CD1BC6DD0}"/>
              </a:ext>
            </a:extLst>
          </p:cNvPr>
          <p:cNvSpPr txBox="1"/>
          <p:nvPr/>
        </p:nvSpPr>
        <p:spPr>
          <a:xfrm>
            <a:off x="3119863" y="5377830"/>
            <a:ext cx="160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mbria" panose="02040503050406030204" pitchFamily="18" charset="0"/>
                <a:ea typeface="Cambria" panose="02040503050406030204" pitchFamily="18" charset="0"/>
              </a:rPr>
              <a:t>Antivirus</a:t>
            </a:r>
            <a:endParaRPr lang="en-I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B8D5F8-B6D2-D23C-8C7F-3B68CE34FB64}"/>
              </a:ext>
            </a:extLst>
          </p:cNvPr>
          <p:cNvSpPr/>
          <p:nvPr/>
        </p:nvSpPr>
        <p:spPr>
          <a:xfrm>
            <a:off x="5105400" y="5295184"/>
            <a:ext cx="2728946" cy="2438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1400" b="1" dirty="0"/>
            </a:br>
            <a:br>
              <a:rPr lang="en-GB" sz="1400" b="1" dirty="0"/>
            </a:br>
            <a:r>
              <a:rPr lang="en-GB" b="1" dirty="0">
                <a:latin typeface="Montserrat" panose="00000500000000000000" pitchFamily="2" charset="0"/>
              </a:rPr>
              <a:t>Antivirus software protects leveraging a DB of know signatures</a:t>
            </a:r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C26C61-DD1E-9D23-C7F2-E932B3CEAAF7}"/>
              </a:ext>
            </a:extLst>
          </p:cNvPr>
          <p:cNvSpPr txBox="1"/>
          <p:nvPr/>
        </p:nvSpPr>
        <p:spPr>
          <a:xfrm>
            <a:off x="5399569" y="5854823"/>
            <a:ext cx="24689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sz="1400" b="1" dirty="0"/>
            </a:br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Next-Gen Antivirus provides exploit protection-based detection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8D535E-6ACF-BAE1-E8AE-9EF8A25C236D}"/>
              </a:ext>
            </a:extLst>
          </p:cNvPr>
          <p:cNvSpPr txBox="1"/>
          <p:nvPr/>
        </p:nvSpPr>
        <p:spPr>
          <a:xfrm>
            <a:off x="5945318" y="5326722"/>
            <a:ext cx="1375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Montserrat" panose="00000500000000000000" pitchFamily="2" charset="0"/>
              </a:rPr>
              <a:t>Next-Gen Antivirus</a:t>
            </a:r>
            <a:endParaRPr lang="en-IN" sz="1600" b="1" dirty="0">
              <a:latin typeface="Montserrat" panose="000005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F748C66-DF39-496B-34BE-207469B4E67F}"/>
              </a:ext>
            </a:extLst>
          </p:cNvPr>
          <p:cNvSpPr/>
          <p:nvPr/>
        </p:nvSpPr>
        <p:spPr>
          <a:xfrm>
            <a:off x="7968771" y="5295184"/>
            <a:ext cx="2728946" cy="2438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1400" b="1" dirty="0"/>
            </a:br>
            <a:br>
              <a:rPr lang="en-GB" sz="1400" b="1" dirty="0"/>
            </a:br>
            <a:r>
              <a:rPr lang="en-GB" b="1" dirty="0">
                <a:latin typeface="Montserrat" panose="00000500000000000000" pitchFamily="2" charset="0"/>
              </a:rPr>
              <a:t>Antivirus software protects leveraging a DB of know signatures</a:t>
            </a:r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42D52A-AFD4-E78C-4F78-EE9FA6AE5750}"/>
              </a:ext>
            </a:extLst>
          </p:cNvPr>
          <p:cNvSpPr txBox="1"/>
          <p:nvPr/>
        </p:nvSpPr>
        <p:spPr>
          <a:xfrm>
            <a:off x="7892664" y="5829076"/>
            <a:ext cx="29270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sz="1400" b="1" dirty="0"/>
            </a:br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Endpoint protection deliver bundled antivirus with device control, policy enforcement, and centralized management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0850F6-2AA4-3816-15F6-792ABF49499E}"/>
              </a:ext>
            </a:extLst>
          </p:cNvPr>
          <p:cNvSpPr txBox="1"/>
          <p:nvPr/>
        </p:nvSpPr>
        <p:spPr>
          <a:xfrm>
            <a:off x="8283910" y="5413351"/>
            <a:ext cx="217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Montserrat" panose="00000500000000000000" pitchFamily="2" charset="0"/>
              </a:rPr>
              <a:t>Endpoint security suite</a:t>
            </a:r>
            <a:endParaRPr lang="en-IN" sz="1600" b="1" dirty="0">
              <a:latin typeface="Montserrat" panose="00000500000000000000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194E3A-7885-AB31-4DD9-E2899EE36CC9}"/>
              </a:ext>
            </a:extLst>
          </p:cNvPr>
          <p:cNvSpPr/>
          <p:nvPr/>
        </p:nvSpPr>
        <p:spPr>
          <a:xfrm>
            <a:off x="10803180" y="5295184"/>
            <a:ext cx="2728946" cy="2438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1400" b="1" dirty="0"/>
            </a:br>
            <a:br>
              <a:rPr lang="en-GB" sz="1400" b="1" dirty="0"/>
            </a:br>
            <a:r>
              <a:rPr lang="en-GB" b="1" dirty="0">
                <a:latin typeface="Montserrat" panose="00000500000000000000" pitchFamily="2" charset="0"/>
              </a:rPr>
              <a:t>Antivirus software protects leveraging a DB of know signatures</a:t>
            </a:r>
            <a:endParaRPr lang="en-IN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C4CEF3-4CCA-830B-41E2-D5969E38E610}"/>
              </a:ext>
            </a:extLst>
          </p:cNvPr>
          <p:cNvSpPr txBox="1"/>
          <p:nvPr/>
        </p:nvSpPr>
        <p:spPr>
          <a:xfrm>
            <a:off x="10909807" y="6101580"/>
            <a:ext cx="2468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NGEP +  EDR collects rich telemetry, builds timelines, and helps analysts investigate and respond.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14C170-B92F-CACB-0C5F-2C947BF70B3C}"/>
              </a:ext>
            </a:extLst>
          </p:cNvPr>
          <p:cNvSpPr txBox="1"/>
          <p:nvPr/>
        </p:nvSpPr>
        <p:spPr>
          <a:xfrm>
            <a:off x="10983279" y="5368768"/>
            <a:ext cx="252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Montserrat" panose="00000500000000000000" pitchFamily="2" charset="0"/>
              </a:rPr>
              <a:t>Endpoint detection and response</a:t>
            </a:r>
            <a:endParaRPr lang="en-IN" sz="1600" b="1" dirty="0">
              <a:latin typeface="Montserrat" panose="00000500000000000000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72629DF-F296-3911-EDE2-0293C706B017}"/>
              </a:ext>
            </a:extLst>
          </p:cNvPr>
          <p:cNvSpPr/>
          <p:nvPr/>
        </p:nvSpPr>
        <p:spPr>
          <a:xfrm>
            <a:off x="13614377" y="5295184"/>
            <a:ext cx="2728946" cy="2438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sz="1400" b="1" dirty="0"/>
            </a:br>
            <a:br>
              <a:rPr lang="en-GB" sz="1400" b="1" dirty="0"/>
            </a:br>
            <a:r>
              <a:rPr lang="en-GB" b="1" dirty="0">
                <a:latin typeface="Montserrat" panose="00000500000000000000" pitchFamily="2" charset="0"/>
              </a:rPr>
              <a:t>Antivirus software protects leveraging a DB of know signatures</a:t>
            </a:r>
            <a:endParaRPr lang="en-IN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7FA480-6D5F-A398-F046-F34FB25516EE}"/>
              </a:ext>
            </a:extLst>
          </p:cNvPr>
          <p:cNvSpPr txBox="1"/>
          <p:nvPr/>
        </p:nvSpPr>
        <p:spPr>
          <a:xfrm>
            <a:off x="13519998" y="6038312"/>
            <a:ext cx="2917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Which pulls in email, cloud, network, and endpoint signals into a single correlated view so defenders can see the full story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BAF2080-A8E4-70F6-4A1E-6B6C1BE52A14}"/>
              </a:ext>
            </a:extLst>
          </p:cNvPr>
          <p:cNvSpPr txBox="1"/>
          <p:nvPr/>
        </p:nvSpPr>
        <p:spPr>
          <a:xfrm>
            <a:off x="13571111" y="5266368"/>
            <a:ext cx="276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Montserrat" panose="00000500000000000000" pitchFamily="2" charset="0"/>
              </a:rPr>
              <a:t>Extended detection and response (Cross data analytics insights)</a:t>
            </a:r>
            <a:endParaRPr lang="en-IN" sz="1600" b="1" dirty="0">
              <a:latin typeface="Montserrat" panose="00000500000000000000" pitchFamily="2" charset="0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AE448C28-CE83-D6E7-A275-73BAD2168177}"/>
              </a:ext>
            </a:extLst>
          </p:cNvPr>
          <p:cNvSpPr txBox="1"/>
          <p:nvPr/>
        </p:nvSpPr>
        <p:spPr>
          <a:xfrm>
            <a:off x="2722870" y="817303"/>
            <a:ext cx="12072766" cy="12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22"/>
              </a:lnSpc>
            </a:pPr>
            <a:r>
              <a:rPr lang="en-US" sz="6600" spc="-64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Evolution of Endpoint security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50423" y="1028700"/>
            <a:ext cx="152678" cy="152678"/>
            <a:chOff x="0" y="0"/>
            <a:chExt cx="40212" cy="402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90714" y="1028700"/>
            <a:ext cx="152678" cy="152678"/>
            <a:chOff x="0" y="0"/>
            <a:chExt cx="40212" cy="402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1028700"/>
            <a:ext cx="152678" cy="152678"/>
            <a:chOff x="0" y="0"/>
            <a:chExt cx="40212" cy="402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flipH="1" flipV="1">
            <a:off x="904814" y="9258300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400449" y="400449"/>
                </a:moveTo>
                <a:lnTo>
                  <a:pt x="0" y="400449"/>
                </a:lnTo>
                <a:lnTo>
                  <a:pt x="0" y="0"/>
                </a:lnTo>
                <a:lnTo>
                  <a:pt x="400449" y="0"/>
                </a:lnTo>
                <a:lnTo>
                  <a:pt x="400449" y="40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41AC24-4B62-FA80-A82C-17F877BF60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77"/>
          <a:stretch>
            <a:fillRect/>
          </a:stretch>
        </p:blipFill>
        <p:spPr>
          <a:xfrm>
            <a:off x="1181100" y="800100"/>
            <a:ext cx="16078200" cy="81765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2346501" y="-1799889"/>
            <a:ext cx="5084416" cy="5962535"/>
          </a:xfrm>
          <a:custGeom>
            <a:avLst/>
            <a:gdLst/>
            <a:ahLst/>
            <a:cxnLst/>
            <a:rect l="l" t="t" r="r" b="b"/>
            <a:pathLst>
              <a:path w="5084416" h="5962535">
                <a:moveTo>
                  <a:pt x="0" y="0"/>
                </a:moveTo>
                <a:lnTo>
                  <a:pt x="5084417" y="0"/>
                </a:lnTo>
                <a:lnTo>
                  <a:pt x="5084417" y="5962535"/>
                </a:lnTo>
                <a:lnTo>
                  <a:pt x="0" y="5962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16858851" y="8857851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0" y="400449"/>
                </a:moveTo>
                <a:lnTo>
                  <a:pt x="400449" y="400449"/>
                </a:lnTo>
                <a:lnTo>
                  <a:pt x="400449" y="0"/>
                </a:lnTo>
                <a:lnTo>
                  <a:pt x="0" y="0"/>
                </a:lnTo>
                <a:lnTo>
                  <a:pt x="0" y="400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106622" y="1028700"/>
            <a:ext cx="152678" cy="152678"/>
            <a:chOff x="0" y="0"/>
            <a:chExt cx="40212" cy="402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46912" y="1028700"/>
            <a:ext cx="152678" cy="152678"/>
            <a:chOff x="0" y="0"/>
            <a:chExt cx="40212" cy="402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84898" y="1028700"/>
            <a:ext cx="152678" cy="152678"/>
            <a:chOff x="0" y="0"/>
            <a:chExt cx="40212" cy="402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CCE36-FA4D-87DC-D38B-6A1AD8800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83" y="1777014"/>
            <a:ext cx="9835117" cy="6666024"/>
          </a:xfrm>
          <a:prstGeom prst="rect">
            <a:avLst/>
          </a:prstGeom>
        </p:spPr>
      </p:pic>
      <p:grpSp>
        <p:nvGrpSpPr>
          <p:cNvPr id="25" name="Group 4">
            <a:extLst>
              <a:ext uri="{FF2B5EF4-FFF2-40B4-BE49-F238E27FC236}">
                <a16:creationId xmlns:a16="http://schemas.microsoft.com/office/drawing/2014/main" id="{B16EDC5B-0A20-1026-0925-4C0E6CAF0652}"/>
              </a:ext>
            </a:extLst>
          </p:cNvPr>
          <p:cNvGrpSpPr/>
          <p:nvPr/>
        </p:nvGrpSpPr>
        <p:grpSpPr>
          <a:xfrm>
            <a:off x="1371600" y="2781300"/>
            <a:ext cx="4876800" cy="1066800"/>
            <a:chOff x="0" y="0"/>
            <a:chExt cx="2137363" cy="702684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4628703-C4B5-F523-D1CC-848A0A67A578}"/>
                </a:ext>
              </a:extLst>
            </p:cNvPr>
            <p:cNvSpPr/>
            <p:nvPr/>
          </p:nvSpPr>
          <p:spPr>
            <a:xfrm>
              <a:off x="0" y="0"/>
              <a:ext cx="2137363" cy="702684"/>
            </a:xfrm>
            <a:custGeom>
              <a:avLst/>
              <a:gdLst/>
              <a:ahLst/>
              <a:cxnLst/>
              <a:rect l="l" t="t" r="r" b="b"/>
              <a:pathLst>
                <a:path w="2137363" h="702684">
                  <a:moveTo>
                    <a:pt x="20988" y="0"/>
                  </a:moveTo>
                  <a:lnTo>
                    <a:pt x="2116375" y="0"/>
                  </a:lnTo>
                  <a:cubicBezTo>
                    <a:pt x="2121941" y="0"/>
                    <a:pt x="2127280" y="2211"/>
                    <a:pt x="2131216" y="6147"/>
                  </a:cubicBezTo>
                  <a:cubicBezTo>
                    <a:pt x="2135152" y="10083"/>
                    <a:pt x="2137363" y="15421"/>
                    <a:pt x="2137363" y="20988"/>
                  </a:cubicBezTo>
                  <a:lnTo>
                    <a:pt x="2137363" y="681696"/>
                  </a:lnTo>
                  <a:cubicBezTo>
                    <a:pt x="2137363" y="693287"/>
                    <a:pt x="2127966" y="702684"/>
                    <a:pt x="2116375" y="702684"/>
                  </a:cubicBezTo>
                  <a:lnTo>
                    <a:pt x="20988" y="702684"/>
                  </a:lnTo>
                  <a:cubicBezTo>
                    <a:pt x="9397" y="702684"/>
                    <a:pt x="0" y="693287"/>
                    <a:pt x="0" y="681696"/>
                  </a:cubicBezTo>
                  <a:lnTo>
                    <a:pt x="0" y="20988"/>
                  </a:lnTo>
                  <a:cubicBezTo>
                    <a:pt x="0" y="9397"/>
                    <a:pt x="9397" y="0"/>
                    <a:pt x="20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78787">
                    <a:alpha val="100000"/>
                  </a:srgbClr>
                </a:gs>
                <a:gs pos="33333">
                  <a:srgbClr val="6A6A6A">
                    <a:alpha val="100000"/>
                  </a:srgbClr>
                </a:gs>
                <a:gs pos="66667">
                  <a:srgbClr val="434343">
                    <a:alpha val="100000"/>
                  </a:srgbClr>
                </a:gs>
                <a:gs pos="100000">
                  <a:srgbClr val="18181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C832CB32-B9CC-9BA6-B548-946214B44C5B}"/>
                </a:ext>
              </a:extLst>
            </p:cNvPr>
            <p:cNvSpPr txBox="1"/>
            <p:nvPr/>
          </p:nvSpPr>
          <p:spPr>
            <a:xfrm>
              <a:off x="0" y="47625"/>
              <a:ext cx="2137363" cy="655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28" name="TextBox 7">
            <a:extLst>
              <a:ext uri="{FF2B5EF4-FFF2-40B4-BE49-F238E27FC236}">
                <a16:creationId xmlns:a16="http://schemas.microsoft.com/office/drawing/2014/main" id="{32901248-A3BF-5E67-5620-EF03583AD997}"/>
              </a:ext>
            </a:extLst>
          </p:cNvPr>
          <p:cNvSpPr txBox="1"/>
          <p:nvPr/>
        </p:nvSpPr>
        <p:spPr>
          <a:xfrm>
            <a:off x="1828800" y="3009900"/>
            <a:ext cx="3892593" cy="76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Sensor/agents installed on endpoints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AABF6C-D251-AFCA-76A3-49AE0369B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4257637"/>
            <a:ext cx="4877223" cy="1066892"/>
          </a:xfrm>
          <a:prstGeom prst="rect">
            <a:avLst/>
          </a:prstGeom>
        </p:spPr>
      </p:pic>
      <p:sp>
        <p:nvSpPr>
          <p:cNvPr id="30" name="TextBox 7">
            <a:extLst>
              <a:ext uri="{FF2B5EF4-FFF2-40B4-BE49-F238E27FC236}">
                <a16:creationId xmlns:a16="http://schemas.microsoft.com/office/drawing/2014/main" id="{1172BD96-3E8E-EBB4-0530-F3C7F10F4B96}"/>
              </a:ext>
            </a:extLst>
          </p:cNvPr>
          <p:cNvSpPr txBox="1"/>
          <p:nvPr/>
        </p:nvSpPr>
        <p:spPr>
          <a:xfrm>
            <a:off x="1828799" y="4569706"/>
            <a:ext cx="38925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Real-Time Telemetry to Cloud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8D4E36B-2049-CAFD-05ED-A28EF6FA0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5796091"/>
            <a:ext cx="4877223" cy="1066892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90C59910-5DEE-2BFA-4476-6C0400B5721D}"/>
              </a:ext>
            </a:extLst>
          </p:cNvPr>
          <p:cNvSpPr txBox="1"/>
          <p:nvPr/>
        </p:nvSpPr>
        <p:spPr>
          <a:xfrm>
            <a:off x="1863703" y="5945297"/>
            <a:ext cx="3892593" cy="76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GB" sz="21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Cloud engine uses AI + threat intel to detect malware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E511666-8D19-D55C-6FDE-CE92DD6A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7334545"/>
            <a:ext cx="4877223" cy="1066892"/>
          </a:xfrm>
          <a:prstGeom prst="rect">
            <a:avLst/>
          </a:prstGeom>
        </p:spPr>
      </p:pic>
      <p:sp>
        <p:nvSpPr>
          <p:cNvPr id="36" name="TextBox 7">
            <a:extLst>
              <a:ext uri="{FF2B5EF4-FFF2-40B4-BE49-F238E27FC236}">
                <a16:creationId xmlns:a16="http://schemas.microsoft.com/office/drawing/2014/main" id="{35E14871-15C9-07EB-4E53-80D2A5223FBB}"/>
              </a:ext>
            </a:extLst>
          </p:cNvPr>
          <p:cNvSpPr txBox="1"/>
          <p:nvPr/>
        </p:nvSpPr>
        <p:spPr>
          <a:xfrm>
            <a:off x="1676400" y="7284978"/>
            <a:ext cx="4381501" cy="1158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GB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Block, quarantine, isolate machine, and rollback ransomware damage remotely.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90104A-02BD-DE5F-DC56-D61AFE408D1E}"/>
              </a:ext>
            </a:extLst>
          </p:cNvPr>
          <p:cNvSpPr txBox="1"/>
          <p:nvPr/>
        </p:nvSpPr>
        <p:spPr>
          <a:xfrm>
            <a:off x="3276600" y="166913"/>
            <a:ext cx="120352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0" dirty="0">
                <a:solidFill>
                  <a:schemeClr val="bg1"/>
                </a:solidFill>
              </a:rPr>
              <a:t>Endpoint Security Architecture</a:t>
            </a:r>
            <a:endParaRPr lang="en-IN" sz="7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0423" y="1028700"/>
            <a:ext cx="152678" cy="152678"/>
            <a:chOff x="0" y="0"/>
            <a:chExt cx="40212" cy="402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714" y="1028700"/>
            <a:ext cx="152678" cy="152678"/>
            <a:chOff x="0" y="0"/>
            <a:chExt cx="40212" cy="402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152678" cy="152678"/>
            <a:chOff x="0" y="0"/>
            <a:chExt cx="40212" cy="402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58851" y="1028700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0" y="0"/>
                </a:moveTo>
                <a:lnTo>
                  <a:pt x="400449" y="0"/>
                </a:lnTo>
                <a:lnTo>
                  <a:pt x="400449" y="400449"/>
                </a:lnTo>
                <a:lnTo>
                  <a:pt x="0" y="400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1613C-727C-05C3-6C54-92A739446A5A}"/>
              </a:ext>
            </a:extLst>
          </p:cNvPr>
          <p:cNvSpPr txBox="1"/>
          <p:nvPr/>
        </p:nvSpPr>
        <p:spPr>
          <a:xfrm>
            <a:off x="3152715" y="674778"/>
            <a:ext cx="1173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ML-Based Anomaly Detection in Endpoint Security</a:t>
            </a:r>
            <a:endParaRPr lang="en-IN" sz="4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D6D916-A8E6-35E9-26FE-DABFDC2B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667"/>
          <a:stretch>
            <a:fillRect/>
          </a:stretch>
        </p:blipFill>
        <p:spPr>
          <a:xfrm>
            <a:off x="381000" y="2400300"/>
            <a:ext cx="9068078" cy="6067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340B09-AD48-03CA-ABA1-462ED16E03FD}"/>
              </a:ext>
            </a:extLst>
          </p:cNvPr>
          <p:cNvSpPr txBox="1"/>
          <p:nvPr/>
        </p:nvSpPr>
        <p:spPr>
          <a:xfrm>
            <a:off x="10515600" y="3086100"/>
            <a:ext cx="7093430" cy="511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Machine learning models continuously evaluate endpoint behaviours.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When the anomaly score surpasses a defined threshold, it signals a potential threat.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This helps detect unknown or evolving malware activity without relying solely on known signatures.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28CCE7-5778-F1E4-17E0-B263DE771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0" y="2953139"/>
            <a:ext cx="4877223" cy="533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709E43-CAA8-5BBA-5F4B-02CC7E0E0524}"/>
              </a:ext>
            </a:extLst>
          </p:cNvPr>
          <p:cNvSpPr txBox="1"/>
          <p:nvPr/>
        </p:nvSpPr>
        <p:spPr>
          <a:xfrm>
            <a:off x="12039811" y="303517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How MACHINE LEARNING Works in EDR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52FBE3F2-D108-A5B9-B70C-C52392BFB979}"/>
              </a:ext>
            </a:extLst>
          </p:cNvPr>
          <p:cNvGrpSpPr/>
          <p:nvPr/>
        </p:nvGrpSpPr>
        <p:grpSpPr>
          <a:xfrm>
            <a:off x="17417896" y="9486900"/>
            <a:ext cx="152678" cy="152678"/>
            <a:chOff x="0" y="0"/>
            <a:chExt cx="40212" cy="40212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84A97AF7-8CFF-A9D3-4D79-2F32AC0F2AD6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B94442F7-59C2-2D4D-41B2-31669C6A7218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FFE30120-625D-C28A-632F-951F7125F9EC}"/>
              </a:ext>
            </a:extLst>
          </p:cNvPr>
          <p:cNvGrpSpPr/>
          <p:nvPr/>
        </p:nvGrpSpPr>
        <p:grpSpPr>
          <a:xfrm>
            <a:off x="17158187" y="9486900"/>
            <a:ext cx="152678" cy="152678"/>
            <a:chOff x="0" y="0"/>
            <a:chExt cx="40212" cy="40212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52393532-DC39-65F5-F934-9807CDB4032F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03B84A2E-3674-CBC3-3195-CCD08D024883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31" name="Group 8">
            <a:extLst>
              <a:ext uri="{FF2B5EF4-FFF2-40B4-BE49-F238E27FC236}">
                <a16:creationId xmlns:a16="http://schemas.microsoft.com/office/drawing/2014/main" id="{8713D407-9CDF-C293-945C-9A8846C0DA4C}"/>
              </a:ext>
            </a:extLst>
          </p:cNvPr>
          <p:cNvGrpSpPr/>
          <p:nvPr/>
        </p:nvGrpSpPr>
        <p:grpSpPr>
          <a:xfrm>
            <a:off x="16896173" y="9486900"/>
            <a:ext cx="152678" cy="152678"/>
            <a:chOff x="0" y="0"/>
            <a:chExt cx="40212" cy="40212"/>
          </a:xfrm>
        </p:grpSpPr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71F4C700-1471-F9ED-0D1B-1B8DB5432CDB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FE98E6DD-FD62-FCA6-2AC1-8F66E9CD6E98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34" name="Freeform 6">
            <a:extLst>
              <a:ext uri="{FF2B5EF4-FFF2-40B4-BE49-F238E27FC236}">
                <a16:creationId xmlns:a16="http://schemas.microsoft.com/office/drawing/2014/main" id="{0048870B-0111-D3A7-2F1D-4C659C15823C}"/>
              </a:ext>
            </a:extLst>
          </p:cNvPr>
          <p:cNvSpPr/>
          <p:nvPr/>
        </p:nvSpPr>
        <p:spPr>
          <a:xfrm>
            <a:off x="-169377" y="8648700"/>
            <a:ext cx="5084416" cy="5962535"/>
          </a:xfrm>
          <a:custGeom>
            <a:avLst/>
            <a:gdLst/>
            <a:ahLst/>
            <a:cxnLst/>
            <a:rect l="l" t="t" r="r" b="b"/>
            <a:pathLst>
              <a:path w="5084416" h="5962535">
                <a:moveTo>
                  <a:pt x="0" y="0"/>
                </a:moveTo>
                <a:lnTo>
                  <a:pt x="5084417" y="0"/>
                </a:lnTo>
                <a:lnTo>
                  <a:pt x="5084417" y="5962535"/>
                </a:lnTo>
                <a:lnTo>
                  <a:pt x="0" y="596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C1A-0513-1238-BF5A-AE889BF8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E17907-44D0-D8E1-5C13-00E0CAB662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F7975FF-6981-4934-5F12-5A5FDB5C2032}"/>
              </a:ext>
            </a:extLst>
          </p:cNvPr>
          <p:cNvGrpSpPr/>
          <p:nvPr/>
        </p:nvGrpSpPr>
        <p:grpSpPr>
          <a:xfrm>
            <a:off x="1550423" y="1028700"/>
            <a:ext cx="152678" cy="152678"/>
            <a:chOff x="0" y="0"/>
            <a:chExt cx="40212" cy="402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8408AF9-8117-081F-8BDC-C559F334B859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5714E4C-229D-D321-AB76-39BA40FC1018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9084929-EA31-8F7D-DF52-BF0D50E72877}"/>
              </a:ext>
            </a:extLst>
          </p:cNvPr>
          <p:cNvGrpSpPr/>
          <p:nvPr/>
        </p:nvGrpSpPr>
        <p:grpSpPr>
          <a:xfrm>
            <a:off x="1290714" y="1028700"/>
            <a:ext cx="152678" cy="152678"/>
            <a:chOff x="0" y="0"/>
            <a:chExt cx="40212" cy="4021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ED46E49-AD38-3866-3712-1C53A0EBE844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3193592-47D9-6DAE-DC87-2544481FF899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A5B1C70-307B-7B36-0CFE-433702B82ADB}"/>
              </a:ext>
            </a:extLst>
          </p:cNvPr>
          <p:cNvGrpSpPr/>
          <p:nvPr/>
        </p:nvGrpSpPr>
        <p:grpSpPr>
          <a:xfrm>
            <a:off x="1028700" y="1028700"/>
            <a:ext cx="152678" cy="152678"/>
            <a:chOff x="0" y="0"/>
            <a:chExt cx="40212" cy="40212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F6EACC5-7FCE-0710-468A-3ECFC3DE64A4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788EB63-5048-DD98-E6A2-1542EF9E1739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05A648E9-6BAA-9678-A3C1-D0D2E4124E6D}"/>
              </a:ext>
            </a:extLst>
          </p:cNvPr>
          <p:cNvSpPr/>
          <p:nvPr/>
        </p:nvSpPr>
        <p:spPr>
          <a:xfrm flipH="1" flipV="1">
            <a:off x="904814" y="9258300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400449" y="400449"/>
                </a:moveTo>
                <a:lnTo>
                  <a:pt x="0" y="400449"/>
                </a:lnTo>
                <a:lnTo>
                  <a:pt x="0" y="0"/>
                </a:lnTo>
                <a:lnTo>
                  <a:pt x="400449" y="0"/>
                </a:lnTo>
                <a:lnTo>
                  <a:pt x="400449" y="400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D2DFB-61AC-AB7A-4C6A-AA09B65DDE0F}"/>
              </a:ext>
            </a:extLst>
          </p:cNvPr>
          <p:cNvSpPr txBox="1"/>
          <p:nvPr/>
        </p:nvSpPr>
        <p:spPr>
          <a:xfrm>
            <a:off x="2046140" y="1331878"/>
            <a:ext cx="11991498" cy="7647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     Provides real-time insight into all endpoints to detect and stop adversary activities instantly.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     Collects and enriches vast telemetry data to identify attacks through advanced analytics.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     Uses behavioural analysis and IOAs to detect suspicious activities before compromise.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     Its like the brain — it takes that data, connects the dots, and helps us understand who’s attacking us, how, and why..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     EDR that enables a fast and accurate response to incidents can stop an attack before it becomes a breach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    Having a cloud-based endpoint detection and response solution is the only way to ensure zero impact on endpoints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48018-5E21-2D5E-55E9-B58C5C21A5F5}"/>
              </a:ext>
            </a:extLst>
          </p:cNvPr>
          <p:cNvSpPr txBox="1"/>
          <p:nvPr/>
        </p:nvSpPr>
        <p:spPr>
          <a:xfrm>
            <a:off x="3276600" y="397773"/>
            <a:ext cx="1173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Key Aspects Endpoint Security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637310D8-DC7D-6166-6936-29836C1EADBF}"/>
              </a:ext>
            </a:extLst>
          </p:cNvPr>
          <p:cNvSpPr/>
          <p:nvPr/>
        </p:nvSpPr>
        <p:spPr>
          <a:xfrm>
            <a:off x="13639800" y="2604220"/>
            <a:ext cx="5688039" cy="6670408"/>
          </a:xfrm>
          <a:custGeom>
            <a:avLst/>
            <a:gdLst/>
            <a:ahLst/>
            <a:cxnLst/>
            <a:rect l="l" t="t" r="r" b="b"/>
            <a:pathLst>
              <a:path w="5688039" h="6670408">
                <a:moveTo>
                  <a:pt x="0" y="0"/>
                </a:moveTo>
                <a:lnTo>
                  <a:pt x="5688039" y="0"/>
                </a:lnTo>
                <a:lnTo>
                  <a:pt x="5688039" y="6670408"/>
                </a:lnTo>
                <a:lnTo>
                  <a:pt x="0" y="6670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358FE-47FF-91B6-5027-73F538833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400300"/>
            <a:ext cx="28956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38970-353E-8392-2DF8-ADF1FEA80F7C}"/>
              </a:ext>
            </a:extLst>
          </p:cNvPr>
          <p:cNvSpPr txBox="1"/>
          <p:nvPr/>
        </p:nvSpPr>
        <p:spPr>
          <a:xfrm>
            <a:off x="2819400" y="24823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Endpoint visibility: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912264-3B1A-B19B-F64C-D4ADE2E18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5486" y="3465478"/>
            <a:ext cx="2895600" cy="533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D6FFAE-7AC5-92F7-C51D-EBA80C06ABAA}"/>
              </a:ext>
            </a:extLst>
          </p:cNvPr>
          <p:cNvSpPr txBox="1"/>
          <p:nvPr/>
        </p:nvSpPr>
        <p:spPr>
          <a:xfrm>
            <a:off x="2895600" y="354751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Threat database</a:t>
            </a:r>
            <a:r>
              <a:rPr lang="en-IN" dirty="0">
                <a:solidFill>
                  <a:schemeClr val="bg1"/>
                </a:solidFill>
              </a:rPr>
              <a:t>: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8C75B4-DF06-C8C4-68D2-15DF28E48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680" y="4641980"/>
            <a:ext cx="2895600" cy="533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8A8E17-2585-4B7E-C6AF-85FF7BAF312D}"/>
              </a:ext>
            </a:extLst>
          </p:cNvPr>
          <p:cNvSpPr txBox="1"/>
          <p:nvPr/>
        </p:nvSpPr>
        <p:spPr>
          <a:xfrm>
            <a:off x="2752530" y="4724014"/>
            <a:ext cx="241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Behavioural protection: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0CC7C4-81C8-716A-3E02-66C44F73E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680" y="5772750"/>
            <a:ext cx="2895600" cy="533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70133C-7F55-F113-57B6-5536F3F7F2A6}"/>
              </a:ext>
            </a:extLst>
          </p:cNvPr>
          <p:cNvSpPr txBox="1"/>
          <p:nvPr/>
        </p:nvSpPr>
        <p:spPr>
          <a:xfrm>
            <a:off x="2752529" y="5818482"/>
            <a:ext cx="241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Insight and intelligence: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CF94209-CA4E-00DE-2C75-5F13C564C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680" y="6901244"/>
            <a:ext cx="2895600" cy="533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F6D31A0-78EF-F2FF-EE2A-F9D6FEBA0903}"/>
              </a:ext>
            </a:extLst>
          </p:cNvPr>
          <p:cNvSpPr txBox="1"/>
          <p:nvPr/>
        </p:nvSpPr>
        <p:spPr>
          <a:xfrm>
            <a:off x="2783633" y="6972731"/>
            <a:ext cx="241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Fast response: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272878-0221-90A2-68FF-D303046B9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680" y="7886700"/>
            <a:ext cx="2895600" cy="533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6CA439-3BBE-B0FB-5D43-99BFCC6C4001}"/>
              </a:ext>
            </a:extLst>
          </p:cNvPr>
          <p:cNvSpPr txBox="1"/>
          <p:nvPr/>
        </p:nvSpPr>
        <p:spPr>
          <a:xfrm>
            <a:off x="2809610" y="7968734"/>
            <a:ext cx="241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Cloud-based solution: :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62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1B8FD-2415-0721-D8D8-EE639B00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627CA5A-1D8B-83C0-4693-1A62803FD6A0}"/>
              </a:ext>
            </a:extLst>
          </p:cNvPr>
          <p:cNvGrpSpPr/>
          <p:nvPr/>
        </p:nvGrpSpPr>
        <p:grpSpPr>
          <a:xfrm>
            <a:off x="1550423" y="1028700"/>
            <a:ext cx="152678" cy="152678"/>
            <a:chOff x="0" y="0"/>
            <a:chExt cx="40212" cy="402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FC6816-D403-50A4-833B-63B22ECA7F05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A527235-D732-CD1E-CEB6-AE3B65363529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4BC5D22-7DEB-8E32-5BCA-93DF3B47478D}"/>
              </a:ext>
            </a:extLst>
          </p:cNvPr>
          <p:cNvGrpSpPr/>
          <p:nvPr/>
        </p:nvGrpSpPr>
        <p:grpSpPr>
          <a:xfrm>
            <a:off x="1290714" y="1028700"/>
            <a:ext cx="152678" cy="152678"/>
            <a:chOff x="0" y="0"/>
            <a:chExt cx="40212" cy="4021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75796A9-E054-0175-A14B-FE022344120B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5F67A43-9B24-C4A7-2EFC-6C94CDD62623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B65A812-8B9D-7A48-3F85-870DB383F42D}"/>
              </a:ext>
            </a:extLst>
          </p:cNvPr>
          <p:cNvGrpSpPr/>
          <p:nvPr/>
        </p:nvGrpSpPr>
        <p:grpSpPr>
          <a:xfrm>
            <a:off x="1028700" y="1028700"/>
            <a:ext cx="152678" cy="152678"/>
            <a:chOff x="0" y="0"/>
            <a:chExt cx="40212" cy="4021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87D5F04-DC7C-952C-0DE1-5358F49A8A1E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6318368-D068-3A86-3F8F-2CD99BBA3A5B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2654862-2AC0-56D2-6C68-E3068F455980}"/>
              </a:ext>
            </a:extLst>
          </p:cNvPr>
          <p:cNvSpPr/>
          <p:nvPr/>
        </p:nvSpPr>
        <p:spPr>
          <a:xfrm>
            <a:off x="16858851" y="1028700"/>
            <a:ext cx="400449" cy="400449"/>
          </a:xfrm>
          <a:custGeom>
            <a:avLst/>
            <a:gdLst/>
            <a:ahLst/>
            <a:cxnLst/>
            <a:rect l="l" t="t" r="r" b="b"/>
            <a:pathLst>
              <a:path w="400449" h="400449">
                <a:moveTo>
                  <a:pt x="0" y="0"/>
                </a:moveTo>
                <a:lnTo>
                  <a:pt x="400449" y="0"/>
                </a:lnTo>
                <a:lnTo>
                  <a:pt x="400449" y="400449"/>
                </a:lnTo>
                <a:lnTo>
                  <a:pt x="0" y="400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94E38-C73A-1D07-36E9-EC2AB86F490F}"/>
              </a:ext>
            </a:extLst>
          </p:cNvPr>
          <p:cNvSpPr txBox="1"/>
          <p:nvPr/>
        </p:nvSpPr>
        <p:spPr>
          <a:xfrm>
            <a:off x="5867401" y="796657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Detection in Endpoint Security</a:t>
            </a:r>
            <a:endParaRPr lang="en-IN" sz="4400" dirty="0">
              <a:solidFill>
                <a:schemeClr val="bg1"/>
              </a:solidFill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308B164-893D-D6BF-2FB3-62E8C7DE64D1}"/>
              </a:ext>
            </a:extLst>
          </p:cNvPr>
          <p:cNvGrpSpPr/>
          <p:nvPr/>
        </p:nvGrpSpPr>
        <p:grpSpPr>
          <a:xfrm>
            <a:off x="17417896" y="9486900"/>
            <a:ext cx="152678" cy="152678"/>
            <a:chOff x="0" y="0"/>
            <a:chExt cx="40212" cy="40212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9BA216B5-3CCC-75AF-647F-66D0EF0219FA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A591FD67-ABBE-04B3-EE25-16404777B3BF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B50D6A42-C6D2-1E85-3FE2-F39A98914DE5}"/>
              </a:ext>
            </a:extLst>
          </p:cNvPr>
          <p:cNvGrpSpPr/>
          <p:nvPr/>
        </p:nvGrpSpPr>
        <p:grpSpPr>
          <a:xfrm>
            <a:off x="17158187" y="9486900"/>
            <a:ext cx="152678" cy="152678"/>
            <a:chOff x="0" y="0"/>
            <a:chExt cx="40212" cy="40212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A6EE1B12-B3AC-5B37-C3F1-934D524C65F6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A9BF85E6-1EB9-5D44-C1E4-6FD4E5E8DC22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31" name="Group 8">
            <a:extLst>
              <a:ext uri="{FF2B5EF4-FFF2-40B4-BE49-F238E27FC236}">
                <a16:creationId xmlns:a16="http://schemas.microsoft.com/office/drawing/2014/main" id="{60A26B16-9996-0E2D-EEB3-7814FD7194DE}"/>
              </a:ext>
            </a:extLst>
          </p:cNvPr>
          <p:cNvGrpSpPr/>
          <p:nvPr/>
        </p:nvGrpSpPr>
        <p:grpSpPr>
          <a:xfrm>
            <a:off x="16896173" y="9486900"/>
            <a:ext cx="152678" cy="152678"/>
            <a:chOff x="0" y="0"/>
            <a:chExt cx="40212" cy="40212"/>
          </a:xfrm>
        </p:grpSpPr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755CF61D-5193-2675-71AB-385DD292E25C}"/>
                </a:ext>
              </a:extLst>
            </p:cNvPr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8C19F18C-CB18-D60C-8D87-114809E65526}"/>
                </a:ext>
              </a:extLst>
            </p:cNvPr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sp>
        <p:nvSpPr>
          <p:cNvPr id="34" name="Freeform 6">
            <a:extLst>
              <a:ext uri="{FF2B5EF4-FFF2-40B4-BE49-F238E27FC236}">
                <a16:creationId xmlns:a16="http://schemas.microsoft.com/office/drawing/2014/main" id="{F4942C67-C31C-A86C-5540-3002A8D4BC77}"/>
              </a:ext>
            </a:extLst>
          </p:cNvPr>
          <p:cNvSpPr/>
          <p:nvPr/>
        </p:nvSpPr>
        <p:spPr>
          <a:xfrm>
            <a:off x="-169377" y="8648700"/>
            <a:ext cx="5084416" cy="5962535"/>
          </a:xfrm>
          <a:custGeom>
            <a:avLst/>
            <a:gdLst/>
            <a:ahLst/>
            <a:cxnLst/>
            <a:rect l="l" t="t" r="r" b="b"/>
            <a:pathLst>
              <a:path w="5084416" h="5962535">
                <a:moveTo>
                  <a:pt x="0" y="0"/>
                </a:moveTo>
                <a:lnTo>
                  <a:pt x="5084417" y="0"/>
                </a:lnTo>
                <a:lnTo>
                  <a:pt x="5084417" y="5962535"/>
                </a:lnTo>
                <a:lnTo>
                  <a:pt x="0" y="596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CE7DD3-DA73-2434-1826-0AD8EAACB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4" y="1783009"/>
            <a:ext cx="8458200" cy="61376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4CC6C-C48E-70E4-759F-C8583409A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1" y="1783009"/>
            <a:ext cx="9385556" cy="61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8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550423" y="1028700"/>
            <a:ext cx="152678" cy="152678"/>
            <a:chOff x="0" y="0"/>
            <a:chExt cx="40212" cy="402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0714" y="1028700"/>
            <a:ext cx="152678" cy="152678"/>
            <a:chOff x="0" y="0"/>
            <a:chExt cx="40212" cy="402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152678" cy="152678"/>
            <a:chOff x="0" y="0"/>
            <a:chExt cx="40212" cy="402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212" cy="40212"/>
            </a:xfrm>
            <a:custGeom>
              <a:avLst/>
              <a:gdLst/>
              <a:ahLst/>
              <a:cxnLst/>
              <a:rect l="l" t="t" r="r" b="b"/>
              <a:pathLst>
                <a:path w="40212" h="40212">
                  <a:moveTo>
                    <a:pt x="0" y="0"/>
                  </a:moveTo>
                  <a:lnTo>
                    <a:pt x="40212" y="0"/>
                  </a:lnTo>
                  <a:lnTo>
                    <a:pt x="40212" y="40212"/>
                  </a:lnTo>
                  <a:lnTo>
                    <a:pt x="0" y="402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40212" cy="40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0"/>
                </a:lnSpc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DB374C4-94F1-24C8-882D-B91268CE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12" y="1386306"/>
            <a:ext cx="10346577" cy="84057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AEE05C-8DDB-34CB-5432-1AE333F81C43}"/>
              </a:ext>
            </a:extLst>
          </p:cNvPr>
          <p:cNvSpPr txBox="1"/>
          <p:nvPr/>
        </p:nvSpPr>
        <p:spPr>
          <a:xfrm>
            <a:off x="1626762" y="2247900"/>
            <a:ext cx="5459837" cy="7329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Crowdstrike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- Sensor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GB" sz="2400" kern="0" dirty="0" err="1">
                <a:solidFill>
                  <a:schemeClr val="bg1"/>
                </a:solidFill>
              </a:rPr>
              <a:t>Sentinelone</a:t>
            </a:r>
            <a:r>
              <a:rPr lang="en-GB" sz="2400" kern="0" dirty="0">
                <a:solidFill>
                  <a:schemeClr val="bg1"/>
                </a:solidFill>
              </a:rPr>
              <a:t> - Agent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GB" sz="2400" kern="0" dirty="0">
                <a:solidFill>
                  <a:schemeClr val="bg1"/>
                </a:solidFill>
              </a:rPr>
              <a:t>Microsoft defender-  Defender agent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Sophos – Endpoint agent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Trellix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lang="en-GB" sz="2400" kern="0" dirty="0" err="1">
                <a:solidFill>
                  <a:schemeClr val="bg1"/>
                </a:solidFill>
              </a:rPr>
              <a:t>Mccafe</a:t>
            </a:r>
            <a:r>
              <a:rPr lang="en-GB" sz="2400" kern="0" dirty="0">
                <a:solidFill>
                  <a:schemeClr val="bg1"/>
                </a:solidFill>
              </a:rPr>
              <a:t> - Agent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Trendmicro</a:t>
            </a:r>
            <a:r>
              <a:rPr lang="en-GB" sz="2400" kern="0" dirty="0">
                <a:solidFill>
                  <a:schemeClr val="bg1"/>
                </a:solidFill>
              </a:rPr>
              <a:t> - Agent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GB" sz="2400" kern="0" dirty="0">
                <a:solidFill>
                  <a:schemeClr val="bg1"/>
                </a:solidFill>
              </a:rPr>
              <a:t>CORTEX - Agent</a:t>
            </a: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GB" sz="2400" kern="0" dirty="0">
                <a:solidFill>
                  <a:schemeClr val="bg1"/>
                </a:solidFill>
              </a:rPr>
              <a:t>Symantec – Client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63F7AEC-8578-9DF5-3CF9-99A59DF65E90}"/>
              </a:ext>
            </a:extLst>
          </p:cNvPr>
          <p:cNvSpPr/>
          <p:nvPr/>
        </p:nvSpPr>
        <p:spPr>
          <a:xfrm>
            <a:off x="-533400" y="8029575"/>
            <a:ext cx="5084416" cy="5962535"/>
          </a:xfrm>
          <a:custGeom>
            <a:avLst/>
            <a:gdLst/>
            <a:ahLst/>
            <a:cxnLst/>
            <a:rect l="l" t="t" r="r" b="b"/>
            <a:pathLst>
              <a:path w="5084416" h="5962535">
                <a:moveTo>
                  <a:pt x="0" y="0"/>
                </a:moveTo>
                <a:lnTo>
                  <a:pt x="5084417" y="0"/>
                </a:lnTo>
                <a:lnTo>
                  <a:pt x="5084417" y="5962535"/>
                </a:lnTo>
                <a:lnTo>
                  <a:pt x="0" y="5962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635</Words>
  <Application>Microsoft Office PowerPoint</Application>
  <PresentationFormat>Custom</PresentationFormat>
  <Paragraphs>74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Open Sauce</vt:lpstr>
      <vt:lpstr>Montserrat</vt:lpstr>
      <vt:lpstr>Calibri</vt:lpstr>
      <vt:lpstr>Open Sans</vt:lpstr>
      <vt:lpstr>Cambria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Rahul A.</dc:creator>
  <cp:lastModifiedBy>Rahul A.</cp:lastModifiedBy>
  <cp:revision>26</cp:revision>
  <dcterms:created xsi:type="dcterms:W3CDTF">2006-08-16T00:00:00Z</dcterms:created>
  <dcterms:modified xsi:type="dcterms:W3CDTF">2025-10-31T13:42:53Z</dcterms:modified>
  <dc:identifier>DAG1NdA4-dk</dc:identifier>
</cp:coreProperties>
</file>